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B58E1C8-AC8F-49DB-927E-96654577F775}">
  <a:tblStyle styleId="{CB58E1C8-AC8F-49DB-927E-96654577F7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5.xml"/><Relationship Id="rId22" Type="http://schemas.openxmlformats.org/officeDocument/2006/relationships/font" Target="fonts/Lato-bold.fntdata"/><Relationship Id="rId10" Type="http://schemas.openxmlformats.org/officeDocument/2006/relationships/slide" Target="slides/slide4.xml"/><Relationship Id="rId21" Type="http://schemas.openxmlformats.org/officeDocument/2006/relationships/font" Target="fonts/Lato-regular.fntdata"/><Relationship Id="rId13" Type="http://schemas.openxmlformats.org/officeDocument/2006/relationships/slide" Target="slides/slide7.xml"/><Relationship Id="rId24" Type="http://schemas.openxmlformats.org/officeDocument/2006/relationships/font" Target="fonts/Lato-boldItalic.fntdata"/><Relationship Id="rId12" Type="http://schemas.openxmlformats.org/officeDocument/2006/relationships/slide" Target="slides/slide6.xml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aleway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Raleway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aleway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6ccb9bea2_4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26ccb9bea2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6ccb9bea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6ccb9bea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6ccb9bea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6ccb9bea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6ccb9bea2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6ccb9bea2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6ccb9bea2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6ccb9bea2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6ccb9bea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6ccb9bea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6ccb9bea2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6ccb9bea2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6ccb9bea2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6ccb9bea2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6ccb9bea2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6ccb9bea2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>
            <p:ph type="ctrTitle"/>
          </p:nvPr>
        </p:nvSpPr>
        <p:spPr>
          <a:xfrm>
            <a:off x="1580850" y="2129250"/>
            <a:ext cx="59823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</a:rPr>
              <a:t>Bringing Balance Back to The Credit</a:t>
            </a:r>
            <a:endParaRPr sz="3700">
              <a:solidFill>
                <a:schemeClr val="lt1"/>
              </a:solidFill>
            </a:endParaRPr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1378950" y="3733200"/>
            <a:ext cx="6386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Peyton Hampton, Campbell Jessop, Alissa Gordon, and Sam McFarland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9" name="Google Shape;89;p13"/>
          <p:cNvPicPr preferRelativeResize="0"/>
          <p:nvPr/>
        </p:nvPicPr>
        <p:blipFill rotWithShape="1">
          <a:blip r:embed="rId4">
            <a:alphaModFix/>
          </a:blip>
          <a:srcRect b="17966" l="0" r="0" t="8156"/>
          <a:stretch/>
        </p:blipFill>
        <p:spPr>
          <a:xfrm>
            <a:off x="3053888" y="441750"/>
            <a:ext cx="3036222" cy="126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Model Code</a:t>
            </a:r>
            <a:endParaRPr/>
          </a:p>
        </p:txBody>
      </p:sp>
      <p:sp>
        <p:nvSpPr>
          <p:cNvPr id="163" name="Google Shape;163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675" y="2116175"/>
            <a:ext cx="4619625" cy="183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 rotWithShape="1">
          <a:blip r:embed="rId4">
            <a:alphaModFix/>
          </a:blip>
          <a:srcRect b="38389" l="0" r="0" t="48102"/>
          <a:stretch/>
        </p:blipFill>
        <p:spPr>
          <a:xfrm>
            <a:off x="3975" y="1"/>
            <a:ext cx="9136051" cy="6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5509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Introduction/ Goal Of Model</a:t>
            </a:r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550950" y="2241175"/>
            <a:ext cx="896400" cy="5079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616325" y="2299175"/>
            <a:ext cx="896400" cy="50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Goal:</a:t>
            </a:r>
            <a:endParaRPr b="1" sz="21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2353250" y="2369150"/>
            <a:ext cx="6374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-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Accurately predict the next 12 months of Imperial Credit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550957" y="3375650"/>
            <a:ext cx="1434300" cy="507900"/>
          </a:xfrm>
          <a:prstGeom prst="rect">
            <a:avLst/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616350" y="3454100"/>
            <a:ext cx="1434300" cy="507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Situation:</a:t>
            </a:r>
            <a:endParaRPr b="1" sz="21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2353250" y="3454100"/>
            <a:ext cx="5535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-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Our analysts have been taken captive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-"/>
            </a:pPr>
            <a:r>
              <a:rPr lang="en" sz="1800">
                <a:latin typeface="Raleway"/>
                <a:ea typeface="Raleway"/>
                <a:cs typeface="Raleway"/>
                <a:sym typeface="Raleway"/>
              </a:rPr>
              <a:t>It is up to us to defend our credit against the rebels</a:t>
            </a:r>
            <a:endParaRPr sz="18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3">
            <a:alphaModFix/>
          </a:blip>
          <a:srcRect b="38389" l="0" r="0" t="48102"/>
          <a:stretch/>
        </p:blipFill>
        <p:spPr>
          <a:xfrm>
            <a:off x="3975" y="1"/>
            <a:ext cx="9136051" cy="6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of Data</a:t>
            </a:r>
            <a:endParaRPr/>
          </a:p>
        </p:txBody>
      </p:sp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Credit has been growing steadily each month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Credit is in Millions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492 Data Points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800" y="2391300"/>
            <a:ext cx="4782250" cy="269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5"/>
          <p:cNvPicPr preferRelativeResize="0"/>
          <p:nvPr/>
        </p:nvPicPr>
        <p:blipFill rotWithShape="1">
          <a:blip r:embed="rId4">
            <a:alphaModFix/>
          </a:blip>
          <a:srcRect b="38389" l="0" r="0" t="48102"/>
          <a:stretch/>
        </p:blipFill>
        <p:spPr>
          <a:xfrm>
            <a:off x="3975" y="1"/>
            <a:ext cx="9136051" cy="6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/>
          </a:p>
        </p:txBody>
      </p:sp>
      <p:sp>
        <p:nvSpPr>
          <p:cNvPr id="115" name="Google Shape;115;p16"/>
          <p:cNvSpPr txBox="1"/>
          <p:nvPr>
            <p:ph idx="1" type="body"/>
          </p:nvPr>
        </p:nvSpPr>
        <p:spPr>
          <a:xfrm>
            <a:off x="63175" y="2078875"/>
            <a:ext cx="5959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3032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407"/>
              <a:t>A high RMSE (Root Mean Squared Deviation) shows how far  off our residuals are.  </a:t>
            </a:r>
            <a:endParaRPr sz="6407"/>
          </a:p>
          <a:p>
            <a:pPr indent="-33032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6407"/>
              <a:t>It is the “Typical Miss” of the model.  </a:t>
            </a:r>
            <a:endParaRPr sz="6407"/>
          </a:p>
          <a:p>
            <a:pPr indent="-33032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6407"/>
              <a:t>The lower the RMSE-the better</a:t>
            </a:r>
            <a:endParaRPr sz="64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407"/>
          </a:p>
          <a:p>
            <a:pPr indent="-33032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6407"/>
              <a:t>The </a:t>
            </a:r>
            <a:r>
              <a:rPr lang="en" sz="6407"/>
              <a:t>Arima 013 Model  selected has an RMSE of 0.0923.</a:t>
            </a:r>
            <a:endParaRPr sz="64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2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2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16"/>
          <p:cNvPicPr preferRelativeResize="0"/>
          <p:nvPr/>
        </p:nvPicPr>
        <p:blipFill rotWithShape="1">
          <a:blip r:embed="rId3">
            <a:alphaModFix/>
          </a:blip>
          <a:srcRect b="38389" l="0" r="0" t="48102"/>
          <a:stretch/>
        </p:blipFill>
        <p:spPr>
          <a:xfrm>
            <a:off x="3975" y="1"/>
            <a:ext cx="9136051" cy="69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6"/>
          <p:cNvPicPr preferRelativeResize="0"/>
          <p:nvPr/>
        </p:nvPicPr>
        <p:blipFill rotWithShape="1">
          <a:blip r:embed="rId4">
            <a:alphaModFix/>
          </a:blip>
          <a:srcRect b="5401" l="0" r="0" t="0"/>
          <a:stretch/>
        </p:blipFill>
        <p:spPr>
          <a:xfrm>
            <a:off x="5971150" y="2189800"/>
            <a:ext cx="3049599" cy="288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We Know Our Model is Good?</a:t>
            </a:r>
            <a:endParaRPr/>
          </a:p>
        </p:txBody>
      </p:sp>
      <p:sp>
        <p:nvSpPr>
          <p:cNvPr id="123" name="Google Shape;123;p17"/>
          <p:cNvSpPr txBox="1"/>
          <p:nvPr>
            <p:ph idx="1" type="body"/>
          </p:nvPr>
        </p:nvSpPr>
        <p:spPr>
          <a:xfrm>
            <a:off x="240825" y="2052225"/>
            <a:ext cx="5959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4302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7207"/>
              <a:t>We use a method called </a:t>
            </a:r>
            <a:r>
              <a:rPr i="1" lang="en" sz="7207"/>
              <a:t>Cross Validation</a:t>
            </a:r>
            <a:r>
              <a:rPr lang="en" sz="7207"/>
              <a:t> to test each model</a:t>
            </a:r>
            <a:endParaRPr sz="7207"/>
          </a:p>
          <a:p>
            <a:pPr indent="-34302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7207"/>
              <a:t>Cross validation trains our model with limited data</a:t>
            </a:r>
            <a:endParaRPr sz="7207"/>
          </a:p>
          <a:p>
            <a:pPr indent="-34302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7207"/>
              <a:t>The model is then </a:t>
            </a:r>
            <a:r>
              <a:rPr lang="en" sz="7207"/>
              <a:t>tested on data that it has not yet seen</a:t>
            </a:r>
            <a:endParaRPr sz="7207"/>
          </a:p>
          <a:p>
            <a:pPr indent="-34302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7207"/>
              <a:t>This process is repeated over and over again</a:t>
            </a:r>
            <a:endParaRPr sz="72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4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4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4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207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207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17"/>
          <p:cNvPicPr preferRelativeResize="0"/>
          <p:nvPr/>
        </p:nvPicPr>
        <p:blipFill rotWithShape="1">
          <a:blip r:embed="rId3">
            <a:alphaModFix/>
          </a:blip>
          <a:srcRect b="38389" l="0" r="0" t="48102"/>
          <a:stretch/>
        </p:blipFill>
        <p:spPr>
          <a:xfrm>
            <a:off x="3975" y="1"/>
            <a:ext cx="9136051" cy="69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1825" y="1866788"/>
            <a:ext cx="2638575" cy="26319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Forecasts</a:t>
            </a:r>
            <a:endParaRPr/>
          </a:p>
        </p:txBody>
      </p:sp>
      <p:graphicFrame>
        <p:nvGraphicFramePr>
          <p:cNvPr id="131" name="Google Shape;131;p18"/>
          <p:cNvGraphicFramePr/>
          <p:nvPr/>
        </p:nvGraphicFramePr>
        <p:xfrm>
          <a:off x="472050" y="2156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{CB58E1C8-AC8F-49DB-927E-96654577F775}</a:tableStyleId>
              </a:tblPr>
              <a:tblGrid>
                <a:gridCol w="683325"/>
                <a:gridCol w="683325"/>
                <a:gridCol w="683325"/>
                <a:gridCol w="683325"/>
                <a:gridCol w="683325"/>
                <a:gridCol w="683325"/>
                <a:gridCol w="683325"/>
                <a:gridCol w="683325"/>
                <a:gridCol w="683325"/>
                <a:gridCol w="683325"/>
                <a:gridCol w="683325"/>
                <a:gridCol w="683325"/>
              </a:tblGrid>
              <a:tr h="387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5/1/22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6/1/22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7/1/22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8/1/22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9/1/22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10/1/22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11/1/22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12/1/22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2/1/22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3/1/22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4/1/22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47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1.89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2" name="Google Shape;132;p18"/>
          <p:cNvSpPr txBox="1"/>
          <p:nvPr/>
        </p:nvSpPr>
        <p:spPr>
          <a:xfrm>
            <a:off x="461400" y="3109525"/>
            <a:ext cx="822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Monthly predictions of imperial credit in millions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5325" y="2956124"/>
            <a:ext cx="3888675" cy="218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 rotWithShape="1">
          <a:blip r:embed="rId4">
            <a:alphaModFix/>
          </a:blip>
          <a:srcRect b="38389" l="0" r="0" t="48102"/>
          <a:stretch/>
        </p:blipFill>
        <p:spPr>
          <a:xfrm>
            <a:off x="3975" y="1"/>
            <a:ext cx="9136051" cy="6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Monthly Forecasts</a:t>
            </a:r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4325" y="1740275"/>
            <a:ext cx="5263427" cy="328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7023675" y="1853850"/>
            <a:ext cx="2001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We can be 95% confident that the future credits will fall in the shaded lighter shaded area.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2" name="Google Shape;142;p19"/>
          <p:cNvPicPr preferRelativeResize="0"/>
          <p:nvPr/>
        </p:nvPicPr>
        <p:blipFill rotWithShape="1">
          <a:blip r:embed="rId4">
            <a:alphaModFix/>
          </a:blip>
          <a:srcRect b="38389" l="0" r="0" t="48102"/>
          <a:stretch/>
        </p:blipFill>
        <p:spPr>
          <a:xfrm>
            <a:off x="3975" y="1"/>
            <a:ext cx="9136051" cy="6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729450" y="1318650"/>
            <a:ext cx="68232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40"/>
              <a:t>May the Empire Emerge Victorious!</a:t>
            </a:r>
            <a:endParaRPr sz="3040"/>
          </a:p>
        </p:txBody>
      </p:sp>
      <p:pic>
        <p:nvPicPr>
          <p:cNvPr id="148" name="Google Shape;1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1425" y="2231350"/>
            <a:ext cx="2730575" cy="27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825" y="2669913"/>
            <a:ext cx="4211376" cy="185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0"/>
          <p:cNvPicPr preferRelativeResize="0"/>
          <p:nvPr/>
        </p:nvPicPr>
        <p:blipFill rotWithShape="1">
          <a:blip r:embed="rId5">
            <a:alphaModFix/>
          </a:blip>
          <a:srcRect b="38389" l="0" r="0" t="48102"/>
          <a:stretch/>
        </p:blipFill>
        <p:spPr>
          <a:xfrm>
            <a:off x="3975" y="1"/>
            <a:ext cx="9136051" cy="69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2070850" y="1343400"/>
            <a:ext cx="7688700" cy="24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Appendix</a:t>
            </a:r>
            <a:endParaRPr sz="7200"/>
          </a:p>
        </p:txBody>
      </p:sp>
      <p:pic>
        <p:nvPicPr>
          <p:cNvPr id="156" name="Google Shape;156;p21"/>
          <p:cNvPicPr preferRelativeResize="0"/>
          <p:nvPr/>
        </p:nvPicPr>
        <p:blipFill rotWithShape="1">
          <a:blip r:embed="rId3">
            <a:alphaModFix/>
          </a:blip>
          <a:srcRect b="38389" l="0" r="0" t="48102"/>
          <a:stretch/>
        </p:blipFill>
        <p:spPr>
          <a:xfrm>
            <a:off x="3975" y="1"/>
            <a:ext cx="9136051" cy="69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5175" y="2700625"/>
            <a:ext cx="4598902" cy="210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